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9" r:id="rId2"/>
    <p:sldId id="257" r:id="rId3"/>
    <p:sldId id="300" r:id="rId4"/>
    <p:sldId id="301" r:id="rId5"/>
    <p:sldId id="258" r:id="rId6"/>
    <p:sldId id="259" r:id="rId7"/>
    <p:sldId id="260" r:id="rId8"/>
    <p:sldId id="304" r:id="rId9"/>
    <p:sldId id="305" r:id="rId10"/>
    <p:sldId id="303" r:id="rId11"/>
    <p:sldId id="306" r:id="rId12"/>
    <p:sldId id="307" r:id="rId13"/>
    <p:sldId id="308" r:id="rId14"/>
    <p:sldId id="309" r:id="rId15"/>
    <p:sldId id="311" r:id="rId16"/>
    <p:sldId id="313" r:id="rId17"/>
    <p:sldId id="314" r:id="rId18"/>
    <p:sldId id="29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45" autoAdjust="0"/>
    <p:restoredTop sz="86380" autoAdjust="0"/>
  </p:normalViewPr>
  <p:slideViewPr>
    <p:cSldViewPr>
      <p:cViewPr varScale="1">
        <p:scale>
          <a:sx n="67" d="100"/>
          <a:sy n="67" d="100"/>
        </p:scale>
        <p:origin x="1260" y="54"/>
      </p:cViewPr>
      <p:guideLst>
        <p:guide orient="horz" pos="2160"/>
        <p:guide pos="2880"/>
      </p:guideLst>
    </p:cSldViewPr>
  </p:slideViewPr>
  <p:outlineViewPr>
    <p:cViewPr>
      <p:scale>
        <a:sx n="33" d="100"/>
        <a:sy n="33" d="100"/>
      </p:scale>
      <p:origin x="270" y="4125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22FA40-50E6-4E9A-BA33-136A8E228AC6}" type="datetimeFigureOut">
              <a:rPr lang="en-GB" smtClean="0"/>
              <a:pPr/>
              <a:t>03/12/2019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22E1C8-AD37-4B2B-8D0C-84D2B40D310D}" type="slidenum">
              <a:rPr lang="en-GB" smtClean="0"/>
              <a:pPr/>
              <a:t>‹#›</a:t>
            </a:fld>
            <a:endParaRPr lang="en-GB"/>
          </a:p>
        </p:txBody>
      </p:sp>
    </p:spTree>
    <p:extLst>
      <p:ext uri="{BB962C8B-B14F-4D97-AF65-F5344CB8AC3E}">
        <p14:creationId xmlns:p14="http://schemas.microsoft.com/office/powerpoint/2010/main" val="4159432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44C682-F721-4558-BA3A-B059DBDB421C}" type="datetimeFigureOut">
              <a:rPr lang="en-US" smtClean="0"/>
              <a:pPr/>
              <a:t>12/3/2019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44C682-F721-4558-BA3A-B059DBDB421C}" type="datetimeFigureOut">
              <a:rPr lang="en-US" smtClean="0"/>
              <a:pPr/>
              <a:t>12/3/2019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44C682-F721-4558-BA3A-B059DBDB421C}" type="datetimeFigureOut">
              <a:rPr lang="en-US" smtClean="0"/>
              <a:pPr/>
              <a:t>12/3/2019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44C682-F721-4558-BA3A-B059DBDB421C}" type="datetimeFigureOut">
              <a:rPr lang="en-US" smtClean="0"/>
              <a:pPr/>
              <a:t>12/3/2019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4C682-F721-4558-BA3A-B059DBDB421C}" type="datetimeFigureOut">
              <a:rPr lang="en-US" smtClean="0"/>
              <a:pPr/>
              <a:t>12/3/2019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44C682-F721-4558-BA3A-B059DBDB421C}" type="datetimeFigureOut">
              <a:rPr lang="en-US" smtClean="0"/>
              <a:pPr/>
              <a:t>12/3/2019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44C682-F721-4558-BA3A-B059DBDB421C}" type="datetimeFigureOut">
              <a:rPr lang="en-US" smtClean="0"/>
              <a:pPr/>
              <a:t>12/3/2019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44C682-F721-4558-BA3A-B059DBDB421C}" type="datetimeFigureOut">
              <a:rPr lang="en-US" smtClean="0"/>
              <a:pPr/>
              <a:t>12/3/2019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4C682-F721-4558-BA3A-B059DBDB421C}" type="datetimeFigureOut">
              <a:rPr lang="en-US" smtClean="0"/>
              <a:pPr/>
              <a:t>12/3/2019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44C682-F721-4558-BA3A-B059DBDB421C}" type="datetimeFigureOut">
              <a:rPr lang="en-US" smtClean="0"/>
              <a:pPr/>
              <a:t>12/3/2019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44C682-F721-4558-BA3A-B059DBDB421C}" type="datetimeFigureOut">
              <a:rPr lang="en-US" smtClean="0"/>
              <a:pPr/>
              <a:t>12/3/2019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ACABB0-2B17-4007-85EF-66102EEB62D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4C682-F721-4558-BA3A-B059DBDB421C}" type="datetimeFigureOut">
              <a:rPr lang="en-US" smtClean="0"/>
              <a:pPr/>
              <a:t>12/3/2019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CABB0-2B17-4007-85EF-66102EEB62D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2071677"/>
          </a:xfrm>
        </p:spPr>
        <p:style>
          <a:lnRef idx="1">
            <a:schemeClr val="accent3"/>
          </a:lnRef>
          <a:fillRef idx="3">
            <a:schemeClr val="accent3"/>
          </a:fillRef>
          <a:effectRef idx="2">
            <a:schemeClr val="accent3"/>
          </a:effectRef>
          <a:fontRef idx="minor">
            <a:schemeClr val="lt1"/>
          </a:fontRef>
        </p:style>
        <p:txBody>
          <a:bodyPr>
            <a:normAutofit/>
          </a:bodyPr>
          <a:lstStyle/>
          <a:p>
            <a:r>
              <a:rPr lang="en-GB" sz="4800" b="1" dirty="0" smtClean="0"/>
              <a:t>Getting the Politics Right on Cash Transfer Schemes in Kenya</a:t>
            </a:r>
            <a:endParaRPr lang="en-GB" sz="4800" dirty="0"/>
          </a:p>
        </p:txBody>
      </p:sp>
      <p:sp>
        <p:nvSpPr>
          <p:cNvPr id="3" name="Subtitle 2"/>
          <p:cNvSpPr>
            <a:spLocks noGrp="1"/>
          </p:cNvSpPr>
          <p:nvPr>
            <p:ph type="subTitle" idx="1"/>
          </p:nvPr>
        </p:nvSpPr>
        <p:spPr>
          <a:xfrm>
            <a:off x="0" y="2071678"/>
            <a:ext cx="9144000" cy="4786322"/>
          </a:xfrm>
          <a:solidFill>
            <a:srgbClr val="FFFF00"/>
          </a:solidFill>
        </p:spPr>
        <p:txBody>
          <a:bodyPr>
            <a:noAutofit/>
          </a:bodyPr>
          <a:lstStyle/>
          <a:p>
            <a:r>
              <a:rPr lang="en-GB" sz="5600" dirty="0" smtClean="0">
                <a:latin typeface="+mj-lt"/>
              </a:rPr>
              <a:t>By</a:t>
            </a:r>
          </a:p>
          <a:p>
            <a:r>
              <a:rPr lang="en-GB" sz="5600" dirty="0" smtClean="0">
                <a:latin typeface="+mj-lt"/>
              </a:rPr>
              <a:t>Mokua Ombati</a:t>
            </a:r>
          </a:p>
          <a:p>
            <a:r>
              <a:rPr lang="en-GB" sz="5600" dirty="0" smtClean="0">
                <a:latin typeface="+mj-lt"/>
              </a:rPr>
              <a:t>Anthropology &amp; Human Ecology Dept.</a:t>
            </a:r>
          </a:p>
          <a:p>
            <a:r>
              <a:rPr lang="en-GB" sz="5600" dirty="0" smtClean="0">
                <a:latin typeface="+mj-lt"/>
              </a:rPr>
              <a:t>Moi University, Eldoret Kenya</a:t>
            </a:r>
            <a:endParaRPr lang="en-GB" sz="56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POLITICAL COST</a:t>
            </a:r>
            <a:br>
              <a:rPr lang="en-GB" sz="80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fontScale="92500" lnSpcReduction="20000"/>
          </a:bodyPr>
          <a:lstStyle/>
          <a:p>
            <a:pPr>
              <a:buFont typeface="Wingdings" pitchFamily="2" charset="2"/>
              <a:buChar char="q"/>
            </a:pPr>
            <a:r>
              <a:rPr lang="en-GB" sz="4000" b="1" dirty="0" smtClean="0"/>
              <a:t>Universalism: </a:t>
            </a:r>
          </a:p>
          <a:p>
            <a:pPr>
              <a:buFont typeface="Wingdings" pitchFamily="2" charset="2"/>
              <a:buChar char="Ø"/>
            </a:pPr>
            <a:r>
              <a:rPr lang="en-GB" sz="4000" dirty="0" err="1" smtClean="0"/>
              <a:t>CTs</a:t>
            </a:r>
            <a:r>
              <a:rPr lang="en-GB" sz="4000" dirty="0" smtClean="0"/>
              <a:t> provision across all political constituencies relates to an attempt by the state to soothe tensions relating to regionalized and ethnicized nature of political organisation, and to diffuse criticism that the government was favouring certain regions and ethnic communities to the detriment of others. </a:t>
            </a:r>
          </a:p>
          <a:p>
            <a:pPr>
              <a:buFont typeface="Wingdings" pitchFamily="2" charset="2"/>
              <a:buChar char="Ø"/>
            </a:pPr>
            <a:r>
              <a:rPr lang="en-GB" sz="4000" dirty="0" smtClean="0"/>
              <a:t>Hence universal constituency coverage served to reinforce political patronage at national, as well as local levels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POLITICAL COST</a:t>
            </a:r>
            <a:br>
              <a:rPr lang="en-GB" sz="80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a:bodyPr>
          <a:lstStyle/>
          <a:p>
            <a:pPr>
              <a:buFont typeface="Wingdings" pitchFamily="2" charset="2"/>
              <a:buChar char="q"/>
            </a:pPr>
            <a:r>
              <a:rPr lang="en-GB" sz="4000" b="1" dirty="0" smtClean="0"/>
              <a:t>Political Benefits </a:t>
            </a:r>
            <a:r>
              <a:rPr lang="en-GB" sz="4000" b="1" smtClean="0"/>
              <a:t>&amp; Trickle  </a:t>
            </a:r>
            <a:r>
              <a:rPr lang="en-GB" sz="4000" b="1" dirty="0" smtClean="0"/>
              <a:t>Effect</a:t>
            </a:r>
            <a:r>
              <a:rPr lang="en-GB" sz="4000" dirty="0" smtClean="0"/>
              <a:t>: </a:t>
            </a:r>
          </a:p>
          <a:p>
            <a:pPr>
              <a:buFont typeface="Wingdings" pitchFamily="2" charset="2"/>
              <a:buChar char="Ø"/>
            </a:pPr>
            <a:r>
              <a:rPr lang="en-GB" sz="4800" dirty="0" smtClean="0"/>
              <a:t>the political benefits of </a:t>
            </a:r>
            <a:r>
              <a:rPr lang="en-GB" sz="4800" dirty="0" err="1" smtClean="0"/>
              <a:t>CTs</a:t>
            </a:r>
            <a:r>
              <a:rPr lang="en-GB" sz="4800" dirty="0" smtClean="0"/>
              <a:t>  have led some politicians to initiate (and finance) their own supplementary </a:t>
            </a:r>
            <a:r>
              <a:rPr lang="en-GB" sz="4800" dirty="0" err="1" smtClean="0"/>
              <a:t>CTs</a:t>
            </a:r>
            <a:r>
              <a:rPr lang="en-GB" sz="4800" dirty="0" smtClean="0"/>
              <a:t> schemes as a means of consolidating support bases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POLITICAL COST</a:t>
            </a:r>
            <a:br>
              <a:rPr lang="en-GB" sz="80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a:bodyPr>
          <a:lstStyle/>
          <a:p>
            <a:pPr>
              <a:buFont typeface="Wingdings" pitchFamily="2" charset="2"/>
              <a:buChar char="q"/>
            </a:pPr>
            <a:r>
              <a:rPr lang="en-GB" sz="4000" b="1" dirty="0" smtClean="0"/>
              <a:t>Geographical Coverage</a:t>
            </a:r>
            <a:r>
              <a:rPr lang="en-GB" sz="4000" dirty="0" smtClean="0"/>
              <a:t>:</a:t>
            </a:r>
          </a:p>
          <a:p>
            <a:pPr>
              <a:buFont typeface="Wingdings" pitchFamily="2" charset="2"/>
              <a:buChar char="Ø"/>
            </a:pPr>
            <a:r>
              <a:rPr lang="en-GB" sz="4000" dirty="0" smtClean="0"/>
              <a:t> the government rolled-out the </a:t>
            </a:r>
            <a:r>
              <a:rPr lang="en-GB" sz="4000" dirty="0" err="1" smtClean="0"/>
              <a:t>CTs</a:t>
            </a:r>
            <a:r>
              <a:rPr lang="en-GB" sz="4000" dirty="0" smtClean="0"/>
              <a:t> provision to all counties, rather than focus on the poorest and increase the value of the transfer, suggesting that extending provision across all counties may have been a greater priority with more political capital than ensuring the effectiveness of provision.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POLITICAL COST</a:t>
            </a:r>
            <a:br>
              <a:rPr lang="en-GB" sz="80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fontScale="85000" lnSpcReduction="10000"/>
          </a:bodyPr>
          <a:lstStyle/>
          <a:p>
            <a:pPr>
              <a:buFont typeface="Wingdings" pitchFamily="2" charset="2"/>
              <a:buChar char="q"/>
            </a:pPr>
            <a:r>
              <a:rPr lang="en-GB" sz="4000" b="1" dirty="0" smtClean="0"/>
              <a:t>Patronage Resources</a:t>
            </a:r>
            <a:r>
              <a:rPr lang="en-GB" sz="4000" dirty="0" smtClean="0"/>
              <a:t>: </a:t>
            </a:r>
          </a:p>
          <a:p>
            <a:pPr>
              <a:buFont typeface="Wingdings" pitchFamily="2" charset="2"/>
              <a:buChar char="Ø"/>
            </a:pPr>
            <a:r>
              <a:rPr lang="en-GB" sz="4000" dirty="0" smtClean="0"/>
              <a:t>Though initially a donor-led agenda, </a:t>
            </a:r>
            <a:r>
              <a:rPr lang="en-GB" sz="4000" dirty="0" err="1" smtClean="0"/>
              <a:t>CTs</a:t>
            </a:r>
            <a:r>
              <a:rPr lang="en-GB" sz="4000" dirty="0" smtClean="0"/>
              <a:t> provision has become popular politically as part of the national agenda. MPs realised the potential of </a:t>
            </a:r>
            <a:r>
              <a:rPr lang="en-GB" sz="4000" dirty="0" err="1" smtClean="0"/>
              <a:t>CTs</a:t>
            </a:r>
            <a:r>
              <a:rPr lang="en-GB" sz="4000" dirty="0" smtClean="0"/>
              <a:t> and co-opted them as an additional source of constituency-level patronage resources for their discretionary distribution. </a:t>
            </a:r>
          </a:p>
          <a:p>
            <a:pPr>
              <a:buFont typeface="Wingdings" pitchFamily="2" charset="2"/>
              <a:buChar char="Ø"/>
            </a:pPr>
            <a:r>
              <a:rPr lang="en-GB" sz="4000" dirty="0" smtClean="0"/>
              <a:t>To preserve or extend </a:t>
            </a:r>
            <a:r>
              <a:rPr lang="en-GB" sz="4000" dirty="0" err="1" smtClean="0"/>
              <a:t>clientelist</a:t>
            </a:r>
            <a:r>
              <a:rPr lang="en-GB" sz="4000" dirty="0" smtClean="0"/>
              <a:t> relationships, MPs have been stead in demanding for expansion in geographical coverage, the number of beneficiaries and budgetary allocations.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POLITICAL COST</a:t>
            </a:r>
            <a:br>
              <a:rPr lang="en-GB" sz="80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fontScale="92500" lnSpcReduction="10000"/>
          </a:bodyPr>
          <a:lstStyle/>
          <a:p>
            <a:pPr>
              <a:buFont typeface="Wingdings" pitchFamily="2" charset="2"/>
              <a:buChar char="q"/>
            </a:pPr>
            <a:r>
              <a:rPr lang="en-GB" sz="4000" b="1" dirty="0" smtClean="0"/>
              <a:t>Political Profile and Parliamentary Popularity:  </a:t>
            </a:r>
          </a:p>
          <a:p>
            <a:pPr>
              <a:buFont typeface="Wingdings" pitchFamily="2" charset="2"/>
              <a:buChar char="Ø"/>
            </a:pPr>
            <a:r>
              <a:rPr lang="en-GB" sz="4000" dirty="0" smtClean="0"/>
              <a:t>Political elite support </a:t>
            </a:r>
            <a:r>
              <a:rPr lang="en-GB" sz="4000" dirty="0" err="1" smtClean="0"/>
              <a:t>CTs</a:t>
            </a:r>
            <a:r>
              <a:rPr lang="en-GB" sz="4000" dirty="0" smtClean="0"/>
              <a:t> as a means to address a recognised development challenge and domestic policy priority in a way celebrated by the international donor community, while also providing a means for the extension of patron-client relationships.</a:t>
            </a:r>
          </a:p>
          <a:p>
            <a:pPr>
              <a:buFont typeface="Wingdings" pitchFamily="2" charset="2"/>
              <a:buChar char="Ø"/>
            </a:pPr>
            <a:r>
              <a:rPr lang="en-GB" sz="4000" dirty="0" smtClean="0"/>
              <a:t> </a:t>
            </a:r>
            <a:r>
              <a:rPr lang="en-GB" sz="4000" dirty="0" err="1" smtClean="0"/>
              <a:t>CTs</a:t>
            </a:r>
            <a:r>
              <a:rPr lang="en-GB" sz="4000" dirty="0" smtClean="0"/>
              <a:t> have become an electoral policy issue included in the manifestos of all the main political groupings.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POLITICAL COST</a:t>
            </a:r>
            <a:br>
              <a:rPr lang="en-GB" sz="80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fontScale="92500" lnSpcReduction="10000"/>
          </a:bodyPr>
          <a:lstStyle/>
          <a:p>
            <a:pPr>
              <a:buFont typeface="Wingdings" pitchFamily="2" charset="2"/>
              <a:buChar char="q"/>
            </a:pPr>
            <a:r>
              <a:rPr lang="en-GB" sz="3900" b="1" dirty="0" smtClean="0"/>
              <a:t>Long-Term Sustainability and Domestication</a:t>
            </a:r>
            <a:r>
              <a:rPr lang="en-GB" sz="4000" dirty="0" smtClean="0"/>
              <a:t>:</a:t>
            </a:r>
          </a:p>
          <a:p>
            <a:pPr>
              <a:buFont typeface="Wingdings" pitchFamily="2" charset="2"/>
              <a:buChar char="Ø"/>
            </a:pPr>
            <a:r>
              <a:rPr lang="en-GB" sz="4000" dirty="0" smtClean="0"/>
              <a:t> Plans for domestic resources to absorb the full cost of </a:t>
            </a:r>
            <a:r>
              <a:rPr lang="en-GB" sz="4000" dirty="0" err="1" smtClean="0"/>
              <a:t>CTs</a:t>
            </a:r>
            <a:r>
              <a:rPr lang="en-GB" sz="4000" dirty="0" smtClean="0"/>
              <a:t>, once donor support comes to an end, are not clear, which raise questions over long-term sustainability. </a:t>
            </a:r>
          </a:p>
          <a:p>
            <a:pPr>
              <a:buFont typeface="Wingdings" pitchFamily="2" charset="2"/>
              <a:buChar char="Ø"/>
            </a:pPr>
            <a:r>
              <a:rPr lang="en-GB" sz="4000" dirty="0" smtClean="0"/>
              <a:t>However, the nature of the political costs serve to render future financing commitments politically irreversible, as </a:t>
            </a:r>
            <a:r>
              <a:rPr lang="en-GB" sz="4000" dirty="0" err="1" smtClean="0"/>
              <a:t>CTs</a:t>
            </a:r>
            <a:r>
              <a:rPr lang="en-GB" sz="4000" dirty="0" smtClean="0"/>
              <a:t> provision has been incorporated as a component of the patronage resources and structures on which the state is dependent.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solidFill>
                  <a:prstClr val="black"/>
                </a:solidFill>
              </a:rPr>
              <a:t> POLITICAL COST </a:t>
            </a:r>
            <a:r>
              <a:rPr lang="en-GB" sz="7200" dirty="0" smtClean="0"/>
              <a:t/>
            </a:r>
            <a:br>
              <a:rPr lang="en-GB" sz="72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fontScale="77500" lnSpcReduction="20000"/>
          </a:bodyPr>
          <a:lstStyle/>
          <a:p>
            <a:pPr>
              <a:buFont typeface="Wingdings" pitchFamily="2" charset="2"/>
              <a:buChar char="q"/>
            </a:pPr>
            <a:r>
              <a:rPr lang="en-GB" sz="4100" b="1" dirty="0" smtClean="0"/>
              <a:t>POLITICAL</a:t>
            </a:r>
            <a:r>
              <a:rPr lang="en-GB" sz="4100" dirty="0" smtClean="0"/>
              <a:t> </a:t>
            </a:r>
            <a:r>
              <a:rPr lang="en-GB" sz="4000" b="1" dirty="0" smtClean="0"/>
              <a:t>PATRONAGE</a:t>
            </a:r>
          </a:p>
          <a:p>
            <a:pPr>
              <a:buFont typeface="Wingdings" pitchFamily="2" charset="2"/>
              <a:buChar char="Ø"/>
            </a:pPr>
            <a:r>
              <a:rPr lang="en-GB" sz="4100" dirty="0" smtClean="0"/>
              <a:t>Notwithstanding </a:t>
            </a:r>
            <a:r>
              <a:rPr lang="en-GB" sz="4100" dirty="0" err="1" smtClean="0"/>
              <a:t>CTs</a:t>
            </a:r>
            <a:r>
              <a:rPr lang="en-GB" sz="4100" dirty="0" smtClean="0"/>
              <a:t> quality for </a:t>
            </a:r>
            <a:r>
              <a:rPr lang="en-GB" sz="4100" u="heavy" dirty="0" smtClean="0"/>
              <a:t>redressing inequalities and poverty reduction</a:t>
            </a:r>
            <a:r>
              <a:rPr lang="en-GB" sz="4100" dirty="0" smtClean="0"/>
              <a:t>, they’re tolerated and promoted inasmuch as they allow existing systems of patronage to be maintained and developed, and do not challenge or threaten existing systems of resource control through a hierarchy of patron-client networks under the supervision of the chief patron, the presidency, from whom political power, authority and development resources emanate and trickle downwards, on a reward and punishment basis, through a chain of clients, who serve as patrons of the various lower hierarchies</a:t>
            </a:r>
          </a:p>
          <a:p>
            <a:pPr>
              <a:buFont typeface="Wingdings" pitchFamily="2" charset="2"/>
              <a:buChar char="q"/>
            </a:pPr>
            <a:endParaRPr lang="en-GB" sz="4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 </a:t>
            </a:r>
            <a:r>
              <a:rPr lang="en-GB" sz="8900" dirty="0" smtClean="0"/>
              <a:t>Conclusion</a:t>
            </a:r>
            <a:br>
              <a:rPr lang="en-GB" sz="89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a:bodyPr>
          <a:lstStyle/>
          <a:p>
            <a:pPr>
              <a:buFont typeface="Wingdings" pitchFamily="2" charset="2"/>
              <a:buChar char="q"/>
            </a:pPr>
            <a:r>
              <a:rPr lang="en-GB" sz="4000" dirty="0" smtClean="0"/>
              <a:t>Despite challenges, it would now be political suicide for the govt to reduce or withdraw </a:t>
            </a:r>
            <a:r>
              <a:rPr lang="en-GB" sz="4000" dirty="0" err="1" smtClean="0"/>
              <a:t>CTs</a:t>
            </a:r>
            <a:r>
              <a:rPr lang="en-GB" sz="4000" dirty="0" smtClean="0"/>
              <a:t> provision,</a:t>
            </a:r>
          </a:p>
          <a:p>
            <a:pPr>
              <a:buFont typeface="Wingdings" pitchFamily="2" charset="2"/>
              <a:buChar char="v"/>
            </a:pPr>
            <a:r>
              <a:rPr lang="en-GB" sz="4000" dirty="0" smtClean="0"/>
              <a:t> </a:t>
            </a:r>
            <a:r>
              <a:rPr lang="en-GB" sz="4400" dirty="0" smtClean="0"/>
              <a:t>However, for effectiveness getting the politics right on </a:t>
            </a:r>
            <a:r>
              <a:rPr lang="en-GB" sz="4400" dirty="0" err="1" smtClean="0"/>
              <a:t>CTs</a:t>
            </a:r>
            <a:r>
              <a:rPr lang="en-GB" sz="4400" smtClean="0"/>
              <a:t> may </a:t>
            </a:r>
            <a:r>
              <a:rPr lang="en-GB" sz="4400" dirty="0" smtClean="0"/>
              <a:t>be as important, or even more important than getting the technical designs right.</a:t>
            </a:r>
            <a:endParaRPr lang="en-GB" sz="4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endParaRPr lang="en-GB" dirty="0"/>
          </a:p>
        </p:txBody>
      </p:sp>
      <p:sp>
        <p:nvSpPr>
          <p:cNvPr id="3" name="Content Placeholder 2"/>
          <p:cNvSpPr>
            <a:spLocks noGrp="1"/>
          </p:cNvSpPr>
          <p:nvPr>
            <p:ph idx="1"/>
          </p:nvPr>
        </p:nvSpPr>
        <p:spPr>
          <a:xfrm>
            <a:off x="0" y="-171400"/>
            <a:ext cx="9144000" cy="7029400"/>
          </a:xfrm>
        </p:spPr>
        <p:style>
          <a:lnRef idx="1">
            <a:schemeClr val="accent3"/>
          </a:lnRef>
          <a:fillRef idx="3">
            <a:schemeClr val="accent3"/>
          </a:fillRef>
          <a:effectRef idx="2">
            <a:schemeClr val="accent3"/>
          </a:effectRef>
          <a:fontRef idx="minor">
            <a:schemeClr val="lt1"/>
          </a:fontRef>
        </p:style>
        <p:txBody>
          <a:bodyPr/>
          <a:lstStyle/>
          <a:p>
            <a:pPr algn="ctr">
              <a:buNone/>
            </a:pPr>
            <a:endParaRPr lang="en-GB" dirty="0" smtClean="0"/>
          </a:p>
          <a:p>
            <a:pPr algn="ctr">
              <a:buNone/>
            </a:pPr>
            <a:r>
              <a:rPr lang="en-GB" sz="8800" dirty="0" smtClean="0"/>
              <a:t>ASANTE SANA</a:t>
            </a:r>
          </a:p>
          <a:p>
            <a:pPr>
              <a:buNone/>
            </a:pPr>
            <a:endParaRPr lang="en-GB" sz="8800" dirty="0" smtClean="0"/>
          </a:p>
          <a:p>
            <a:pPr algn="ctr">
              <a:buNone/>
            </a:pPr>
            <a:r>
              <a:rPr lang="en-GB" sz="8800" dirty="0" smtClean="0"/>
              <a:t>THANK YOU</a:t>
            </a:r>
            <a:endParaRPr lang="en-GB" sz="8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a:solidFill>
            <a:srgbClr val="92D050"/>
          </a:solidFill>
        </p:spPr>
        <p:txBody>
          <a:bodyPr>
            <a:noAutofit/>
          </a:bodyPr>
          <a:lstStyle/>
          <a:p>
            <a:r>
              <a:rPr lang="en-GB" sz="4800" dirty="0" smtClean="0"/>
              <a:t>Cash Transfer for Social Protection</a:t>
            </a:r>
            <a:endParaRPr lang="en-GB" sz="4800" dirty="0"/>
          </a:p>
        </p:txBody>
      </p:sp>
      <p:sp>
        <p:nvSpPr>
          <p:cNvPr id="3" name="Content Placeholder 2"/>
          <p:cNvSpPr>
            <a:spLocks noGrp="1"/>
          </p:cNvSpPr>
          <p:nvPr>
            <p:ph idx="1"/>
          </p:nvPr>
        </p:nvSpPr>
        <p:spPr>
          <a:xfrm>
            <a:off x="0" y="1142984"/>
            <a:ext cx="9144000" cy="5715016"/>
          </a:xfrm>
        </p:spPr>
        <p:txBody>
          <a:bodyPr>
            <a:normAutofit fontScale="92500" lnSpcReduction="10000"/>
          </a:bodyPr>
          <a:lstStyle/>
          <a:p>
            <a:pPr>
              <a:buFont typeface="Wingdings" pitchFamily="2" charset="2"/>
              <a:buChar char="q"/>
            </a:pPr>
            <a:r>
              <a:rPr lang="en-GB" sz="3200" dirty="0" smtClean="0"/>
              <a:t> </a:t>
            </a:r>
            <a:r>
              <a:rPr lang="en-GB" sz="4000" dirty="0" smtClean="0"/>
              <a:t>Cash transfer (</a:t>
            </a:r>
            <a:r>
              <a:rPr lang="en-GB" sz="4000" dirty="0" err="1" smtClean="0"/>
              <a:t>CTs</a:t>
            </a:r>
            <a:r>
              <a:rPr lang="en-GB" sz="4000" dirty="0" smtClean="0"/>
              <a:t>): direct, regular, predictable and non-contributory cash payments to poor and vulnerable citizens</a:t>
            </a:r>
          </a:p>
          <a:p>
            <a:pPr>
              <a:buFont typeface="Wingdings" pitchFamily="2" charset="2"/>
              <a:buChar char="v"/>
            </a:pPr>
            <a:r>
              <a:rPr lang="en-GB" sz="4000" dirty="0" smtClean="0"/>
              <a:t>1</a:t>
            </a:r>
            <a:r>
              <a:rPr lang="en-GB" sz="4000" baseline="30000" dirty="0" smtClean="0"/>
              <a:t>st</a:t>
            </a:r>
            <a:r>
              <a:rPr lang="en-GB" sz="4000" dirty="0" smtClean="0"/>
              <a:t> introduced 2003 [experiment borrowed from LA] as part of social protection policy and provision </a:t>
            </a:r>
          </a:p>
          <a:p>
            <a:pPr>
              <a:buFont typeface="Wingdings" pitchFamily="2" charset="2"/>
              <a:buChar char="v"/>
            </a:pPr>
            <a:r>
              <a:rPr lang="en-GB" sz="4000" dirty="0" smtClean="0"/>
              <a:t>Become key instruments </a:t>
            </a:r>
            <a:r>
              <a:rPr lang="en-GB" sz="4000" dirty="0" smtClean="0">
                <a:sym typeface="Symbol"/>
              </a:rPr>
              <a:t></a:t>
            </a:r>
            <a:r>
              <a:rPr lang="en-GB" sz="4000" dirty="0" smtClean="0"/>
              <a:t> response for redressing inequalities and poverty reduction in national development plan[</a:t>
            </a:r>
            <a:r>
              <a:rPr lang="en-GB" sz="4000" dirty="0" err="1" smtClean="0"/>
              <a:t>ning</a:t>
            </a:r>
            <a:r>
              <a:rPr lang="en-GB" sz="40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a:solidFill>
            <a:srgbClr val="92D050"/>
          </a:solidFill>
        </p:spPr>
        <p:txBody>
          <a:bodyPr>
            <a:noAutofit/>
          </a:bodyPr>
          <a:lstStyle/>
          <a:p>
            <a:r>
              <a:rPr lang="en-GB" sz="5400" dirty="0" smtClean="0"/>
              <a:t>Types of State-Administered Cash Transfers </a:t>
            </a:r>
            <a:endParaRPr lang="en-GB" sz="5400" dirty="0"/>
          </a:p>
        </p:txBody>
      </p:sp>
      <p:sp>
        <p:nvSpPr>
          <p:cNvPr id="3" name="Content Placeholder 2"/>
          <p:cNvSpPr>
            <a:spLocks noGrp="1"/>
          </p:cNvSpPr>
          <p:nvPr>
            <p:ph idx="1"/>
          </p:nvPr>
        </p:nvSpPr>
        <p:spPr>
          <a:xfrm>
            <a:off x="0" y="1142984"/>
            <a:ext cx="9144000" cy="5715016"/>
          </a:xfrm>
        </p:spPr>
        <p:txBody>
          <a:bodyPr>
            <a:normAutofit fontScale="85000" lnSpcReduction="10000"/>
          </a:bodyPr>
          <a:lstStyle/>
          <a:p>
            <a:pPr>
              <a:buFont typeface="Wingdings" pitchFamily="2" charset="2"/>
              <a:buChar char="q"/>
            </a:pPr>
            <a:r>
              <a:rPr lang="en-GB" dirty="0" smtClean="0"/>
              <a:t>The state administers five (5) different </a:t>
            </a:r>
            <a:r>
              <a:rPr lang="en-GB" dirty="0" err="1" smtClean="0"/>
              <a:t>CTs</a:t>
            </a:r>
            <a:r>
              <a:rPr lang="en-GB" dirty="0" smtClean="0"/>
              <a:t> schemes;</a:t>
            </a:r>
          </a:p>
          <a:p>
            <a:pPr marL="514350" lvl="0" indent="-514350">
              <a:buFont typeface="+mj-lt"/>
              <a:buAutoNum type="arabicPeriod"/>
            </a:pPr>
            <a:r>
              <a:rPr lang="en-GB" dirty="0" smtClean="0"/>
              <a:t>the Orphans and Vulnerable Children’s Cash Transfer Programme (</a:t>
            </a:r>
            <a:r>
              <a:rPr lang="en-GB" dirty="0" err="1" smtClean="0"/>
              <a:t>OVC</a:t>
            </a:r>
            <a:r>
              <a:rPr lang="en-GB" dirty="0" smtClean="0"/>
              <a:t>-CT) [scaled  from pilot to national and implemented in all counties]; </a:t>
            </a:r>
          </a:p>
          <a:p>
            <a:pPr marL="514350" lvl="0" indent="-514350">
              <a:buFont typeface="+mj-lt"/>
              <a:buAutoNum type="arabicPeriod"/>
            </a:pPr>
            <a:r>
              <a:rPr lang="en-GB" dirty="0" smtClean="0"/>
              <a:t>the Older Persons Cash Transfer Programme (</a:t>
            </a:r>
            <a:r>
              <a:rPr lang="en-GB" dirty="0" err="1" smtClean="0"/>
              <a:t>OPCT</a:t>
            </a:r>
            <a:r>
              <a:rPr lang="en-GB" dirty="0" smtClean="0"/>
              <a:t>) [scaled  from pilot to national and implemented in all counties]; </a:t>
            </a:r>
          </a:p>
          <a:p>
            <a:pPr marL="514350" lvl="0" indent="-514350">
              <a:buFont typeface="+mj-lt"/>
              <a:buAutoNum type="arabicPeriod"/>
            </a:pPr>
            <a:r>
              <a:rPr lang="en-GB" dirty="0" smtClean="0"/>
              <a:t>the Persons with Severe Disabilities Cash Transfer Programme (</a:t>
            </a:r>
            <a:r>
              <a:rPr lang="en-GB" dirty="0" err="1" smtClean="0"/>
              <a:t>PWSD</a:t>
            </a:r>
            <a:r>
              <a:rPr lang="en-GB" dirty="0" smtClean="0"/>
              <a:t>-CT) [scaled  from pilot to national and implemented in all counties]; </a:t>
            </a:r>
          </a:p>
          <a:p>
            <a:pPr marL="514350" lvl="0" indent="-514350">
              <a:buFont typeface="+mj-lt"/>
              <a:buAutoNum type="arabicPeriod"/>
            </a:pPr>
            <a:r>
              <a:rPr lang="en-GB" dirty="0" smtClean="0"/>
              <a:t>the Hunger Safety Net Programme (</a:t>
            </a:r>
            <a:r>
              <a:rPr lang="en-GB" dirty="0" err="1" smtClean="0"/>
              <a:t>HSNP</a:t>
            </a:r>
            <a:r>
              <a:rPr lang="en-GB" dirty="0" smtClean="0"/>
              <a:t>) [restricted to counties in the Arid and Semi-Arid Lands (ASALs) prone to food insecurity]; </a:t>
            </a:r>
          </a:p>
          <a:p>
            <a:pPr marL="514350" lvl="0" indent="-514350">
              <a:buFont typeface="+mj-lt"/>
              <a:buAutoNum type="arabicPeriod"/>
            </a:pPr>
            <a:r>
              <a:rPr lang="en-GB" dirty="0" smtClean="0"/>
              <a:t>the temporary Urban Food Subsidy Cash Transfer (</a:t>
            </a:r>
            <a:r>
              <a:rPr lang="en-GB" dirty="0" err="1" smtClean="0"/>
              <a:t>UFSCT</a:t>
            </a:r>
            <a:r>
              <a:rPr lang="en-GB" dirty="0" smtClean="0"/>
              <a:t>) [operational for short periods of need]. </a:t>
            </a:r>
          </a:p>
          <a:p>
            <a:pPr marL="276225" lvl="2">
              <a:buFont typeface="Wingdings" pitchFamily="2" charset="2"/>
              <a:buChar char="q"/>
            </a:pPr>
            <a:endParaRPr lang="en-GB" sz="4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a:solidFill>
            <a:srgbClr val="92D050"/>
          </a:solidFill>
        </p:spPr>
        <p:txBody>
          <a:bodyPr>
            <a:noAutofit/>
          </a:bodyPr>
          <a:lstStyle/>
          <a:p>
            <a:r>
              <a:rPr lang="en-GB" sz="6600" dirty="0" smtClean="0"/>
              <a:t>Expansion </a:t>
            </a:r>
            <a:endParaRPr lang="en-GB" sz="6600" dirty="0"/>
          </a:p>
        </p:txBody>
      </p:sp>
      <p:sp>
        <p:nvSpPr>
          <p:cNvPr id="3" name="Content Placeholder 2"/>
          <p:cNvSpPr>
            <a:spLocks noGrp="1"/>
          </p:cNvSpPr>
          <p:nvPr>
            <p:ph idx="1"/>
          </p:nvPr>
        </p:nvSpPr>
        <p:spPr>
          <a:xfrm>
            <a:off x="0" y="1142984"/>
            <a:ext cx="9144000" cy="5715016"/>
          </a:xfrm>
        </p:spPr>
        <p:txBody>
          <a:bodyPr>
            <a:normAutofit fontScale="85000" lnSpcReduction="10000"/>
          </a:bodyPr>
          <a:lstStyle/>
          <a:p>
            <a:pPr marL="342900" lvl="2" indent="-342900">
              <a:buFont typeface="Wingdings" pitchFamily="2" charset="2"/>
              <a:buChar char="v"/>
            </a:pPr>
            <a:r>
              <a:rPr lang="en-GB" sz="4400" dirty="0" smtClean="0"/>
              <a:t>Prior to 2003, social protection was </a:t>
            </a:r>
            <a:r>
              <a:rPr lang="en-GB" sz="4400" dirty="0" err="1" smtClean="0"/>
              <a:t>Xrised</a:t>
            </a:r>
            <a:r>
              <a:rPr lang="en-GB" sz="4400" dirty="0" smtClean="0"/>
              <a:t> by a large number of</a:t>
            </a:r>
            <a:br>
              <a:rPr lang="en-GB" sz="4400" dirty="0" smtClean="0"/>
            </a:br>
            <a:r>
              <a:rPr lang="en-GB" sz="4400" dirty="0" smtClean="0"/>
              <a:t>small-scale fragmented interventions providing cash and in-kind support on an ad hoc basis, implemented by a range of government and civil society actors</a:t>
            </a:r>
          </a:p>
          <a:p>
            <a:pPr>
              <a:buFont typeface="Wingdings" pitchFamily="2" charset="2"/>
              <a:buChar char="v"/>
            </a:pPr>
            <a:r>
              <a:rPr lang="en-GB" dirty="0" smtClean="0"/>
              <a:t>Though largely donor supported and financed </a:t>
            </a:r>
            <a:r>
              <a:rPr lang="en-GB" dirty="0" smtClean="0">
                <a:sym typeface="Symbol"/>
              </a:rPr>
              <a:t></a:t>
            </a:r>
            <a:r>
              <a:rPr lang="en-GB" dirty="0" smtClean="0"/>
              <a:t> </a:t>
            </a:r>
            <a:r>
              <a:rPr lang="en-GB" dirty="0" err="1" smtClean="0"/>
              <a:t>CTs</a:t>
            </a:r>
            <a:r>
              <a:rPr lang="en-GB" dirty="0" smtClean="0"/>
              <a:t> have gained increasing national popularity:</a:t>
            </a:r>
          </a:p>
          <a:p>
            <a:pPr lvl="4"/>
            <a:r>
              <a:rPr lang="en-GB" sz="3000" dirty="0" smtClean="0"/>
              <a:t>expansion spatially, numerically and architecturally</a:t>
            </a:r>
          </a:p>
          <a:p>
            <a:pPr lvl="4"/>
            <a:r>
              <a:rPr lang="en-GB" sz="3000" dirty="0" smtClean="0"/>
              <a:t>increased fiscal/budget support</a:t>
            </a:r>
          </a:p>
          <a:p>
            <a:pPr lvl="4"/>
            <a:r>
              <a:rPr lang="en-GB" sz="3000" dirty="0" smtClean="0"/>
              <a:t>constitutional, legislative and policy</a:t>
            </a:r>
            <a:r>
              <a:rPr lang="en-GB" sz="3000" dirty="0" smtClean="0">
                <a:sym typeface="Symbol"/>
              </a:rPr>
              <a:t> </a:t>
            </a:r>
            <a:r>
              <a:rPr lang="en-GB" sz="3000" dirty="0" smtClean="0"/>
              <a:t> framing commitments for </a:t>
            </a:r>
            <a:r>
              <a:rPr lang="en-GB" sz="3000" dirty="0" err="1" smtClean="0"/>
              <a:t>CTs</a:t>
            </a:r>
            <a:endParaRPr lang="en-GB" sz="3000" dirty="0" smtClean="0"/>
          </a:p>
          <a:p>
            <a:pPr>
              <a:buFont typeface="Wingdings" pitchFamily="2" charset="2"/>
              <a:buChar char="v"/>
            </a:pP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a:solidFill>
            <a:srgbClr val="92D050"/>
          </a:solidFill>
        </p:spPr>
        <p:txBody>
          <a:bodyPr>
            <a:noAutofit/>
          </a:bodyPr>
          <a:lstStyle/>
          <a:p>
            <a:r>
              <a:rPr lang="en-GB" sz="6600" dirty="0" smtClean="0"/>
              <a:t>POLITICAL COST</a:t>
            </a:r>
            <a:endParaRPr lang="en-GB" sz="6600" dirty="0"/>
          </a:p>
        </p:txBody>
      </p:sp>
      <p:sp>
        <p:nvSpPr>
          <p:cNvPr id="3" name="Content Placeholder 2"/>
          <p:cNvSpPr>
            <a:spLocks noGrp="1"/>
          </p:cNvSpPr>
          <p:nvPr>
            <p:ph idx="1"/>
          </p:nvPr>
        </p:nvSpPr>
        <p:spPr>
          <a:xfrm>
            <a:off x="0" y="1196752"/>
            <a:ext cx="9144000" cy="5661248"/>
          </a:xfrm>
        </p:spPr>
        <p:txBody>
          <a:bodyPr>
            <a:normAutofit fontScale="92500" lnSpcReduction="10000"/>
          </a:bodyPr>
          <a:lstStyle/>
          <a:p>
            <a:pPr>
              <a:buFont typeface="Wingdings" pitchFamily="2" charset="2"/>
              <a:buChar char="q"/>
            </a:pPr>
            <a:r>
              <a:rPr lang="en-GB" sz="4000" dirty="0" smtClean="0"/>
              <a:t>However, </a:t>
            </a:r>
            <a:r>
              <a:rPr lang="en-GB" sz="4000" b="1" dirty="0" smtClean="0"/>
              <a:t>POLITICS</a:t>
            </a:r>
            <a:r>
              <a:rPr lang="en-GB" sz="4000" dirty="0" smtClean="0"/>
              <a:t> has been at the core in </a:t>
            </a:r>
            <a:r>
              <a:rPr lang="en-GB" sz="4000" dirty="0" err="1" smtClean="0"/>
              <a:t>CTs</a:t>
            </a:r>
            <a:r>
              <a:rPr lang="en-GB" sz="4000" dirty="0" smtClean="0"/>
              <a:t>, conditioning their evolution, implementation, their policy and legislative context and efforts to consolidate their administration.</a:t>
            </a:r>
          </a:p>
          <a:p>
            <a:pPr lvl="1">
              <a:buFont typeface="Wingdings" pitchFamily="2" charset="2"/>
              <a:buChar char="v"/>
            </a:pPr>
            <a:r>
              <a:rPr lang="en-GB" sz="3600" dirty="0" err="1" smtClean="0"/>
              <a:t>CTs</a:t>
            </a:r>
            <a:r>
              <a:rPr lang="en-GB" sz="3600" dirty="0" smtClean="0"/>
              <a:t> initiatives either flourish or fail contingent upon the political cost</a:t>
            </a:r>
          </a:p>
          <a:p>
            <a:pPr lvl="1">
              <a:buFont typeface="Wingdings" pitchFamily="2" charset="2"/>
              <a:buChar char="v"/>
            </a:pPr>
            <a:r>
              <a:rPr lang="en-GB" sz="3600" dirty="0" smtClean="0"/>
              <a:t>Realisation and Implementation managed as not to disturb patronage-</a:t>
            </a:r>
            <a:r>
              <a:rPr lang="en-GB" sz="3600" dirty="0" err="1" smtClean="0"/>
              <a:t>clientelist</a:t>
            </a:r>
            <a:r>
              <a:rPr lang="en-GB" sz="3600" dirty="0" smtClean="0"/>
              <a:t> relationships</a:t>
            </a:r>
          </a:p>
          <a:p>
            <a:pPr lvl="1">
              <a:buFont typeface="Wingdings" pitchFamily="2" charset="2"/>
              <a:buChar char="v"/>
            </a:pPr>
            <a:r>
              <a:rPr lang="en-GB" sz="3600" dirty="0" smtClean="0"/>
              <a:t>And when the cost is too high, patronage-</a:t>
            </a:r>
            <a:r>
              <a:rPr lang="en-GB" sz="3600" dirty="0" err="1" smtClean="0"/>
              <a:t>clientelist</a:t>
            </a:r>
            <a:r>
              <a:rPr lang="en-GB" sz="3600" dirty="0" smtClean="0"/>
              <a:t> interests dominate [take precedence]</a:t>
            </a:r>
            <a:endParaRPr lang="en-GB"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92D050"/>
          </a:solidFill>
        </p:spPr>
        <p:txBody>
          <a:bodyPr>
            <a:normAutofit/>
          </a:bodyPr>
          <a:lstStyle/>
          <a:p>
            <a:r>
              <a:rPr lang="en-GB" sz="6000" dirty="0" smtClean="0"/>
              <a:t>POLITICAL COST</a:t>
            </a:r>
            <a:endParaRPr lang="en-GB" sz="6300" dirty="0"/>
          </a:p>
        </p:txBody>
      </p:sp>
      <p:sp>
        <p:nvSpPr>
          <p:cNvPr id="3" name="Content Placeholder 2"/>
          <p:cNvSpPr>
            <a:spLocks noGrp="1"/>
          </p:cNvSpPr>
          <p:nvPr>
            <p:ph idx="1"/>
          </p:nvPr>
        </p:nvSpPr>
        <p:spPr>
          <a:xfrm>
            <a:off x="0" y="1357298"/>
            <a:ext cx="9144000" cy="5500702"/>
          </a:xfrm>
        </p:spPr>
        <p:txBody>
          <a:bodyPr>
            <a:normAutofit lnSpcReduction="10000"/>
          </a:bodyPr>
          <a:lstStyle/>
          <a:p>
            <a:pPr>
              <a:buFont typeface="Wingdings" pitchFamily="2" charset="2"/>
              <a:buChar char="q"/>
            </a:pPr>
            <a:r>
              <a:rPr lang="en-GB" b="1" dirty="0" smtClean="0"/>
              <a:t>TARGETING: </a:t>
            </a:r>
          </a:p>
          <a:p>
            <a:pPr>
              <a:buFont typeface="Wingdings" pitchFamily="2" charset="2"/>
              <a:buChar char="Ø"/>
            </a:pPr>
            <a:r>
              <a:rPr lang="en-GB" sz="3600" dirty="0" smtClean="0"/>
              <a:t>although </a:t>
            </a:r>
            <a:r>
              <a:rPr lang="en-GB" sz="3600" dirty="0" err="1" smtClean="0"/>
              <a:t>CTs</a:t>
            </a:r>
            <a:r>
              <a:rPr lang="en-GB" sz="3600" dirty="0" smtClean="0"/>
              <a:t> cover all counties, provision does not cover all those eligible, meaning only a small fraction of the population, in each,  living in poverty benefit from </a:t>
            </a:r>
            <a:r>
              <a:rPr lang="en-GB" sz="3600" dirty="0" err="1" smtClean="0"/>
              <a:t>CTs</a:t>
            </a:r>
            <a:r>
              <a:rPr lang="en-GB" sz="3600" dirty="0" smtClean="0"/>
              <a:t> support. </a:t>
            </a:r>
          </a:p>
          <a:p>
            <a:pPr>
              <a:buFont typeface="Wingdings" pitchFamily="2" charset="2"/>
              <a:buChar char="Ø"/>
            </a:pPr>
            <a:r>
              <a:rPr lang="en-GB" sz="3600" dirty="0" smtClean="0"/>
              <a:t>Significant inclusion and exclusion rationalisation leave majority of the poor excluded. </a:t>
            </a:r>
          </a:p>
          <a:p>
            <a:pPr>
              <a:buFont typeface="Wingdings" pitchFamily="2" charset="2"/>
              <a:buChar char="Ø"/>
            </a:pPr>
            <a:r>
              <a:rPr lang="en-GB" sz="3600" dirty="0" smtClean="0"/>
              <a:t>Politicisation of targeting and management has entrenched patron-client politics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POLITICAL COST</a:t>
            </a:r>
            <a:br>
              <a:rPr lang="en-GB" sz="80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fontScale="85000" lnSpcReduction="20000"/>
          </a:bodyPr>
          <a:lstStyle/>
          <a:p>
            <a:pPr>
              <a:buFont typeface="Wingdings" pitchFamily="2" charset="2"/>
              <a:buChar char="q"/>
            </a:pPr>
            <a:r>
              <a:rPr lang="en-GB" sz="4000" b="1" dirty="0" smtClean="0"/>
              <a:t>INFLUENCE OF EXTERNAL FORCES</a:t>
            </a:r>
            <a:r>
              <a:rPr lang="en-GB" sz="4000" dirty="0" smtClean="0"/>
              <a:t>: </a:t>
            </a:r>
          </a:p>
          <a:p>
            <a:pPr>
              <a:buFont typeface="Wingdings" pitchFamily="2" charset="2"/>
              <a:buChar char="Ø"/>
            </a:pPr>
            <a:r>
              <a:rPr lang="en-GB" sz="4000" dirty="0" smtClean="0"/>
              <a:t>International partnerships (re)position themselves appropriately, campaigning, supporting, and pressuring for commitment into certain social protection policies, statements and programmes. They provide technical assistance, programme design and implementation, and expertise advisory as well as financing. E.g. Donors championed and effectively lobbied in favour of </a:t>
            </a:r>
            <a:r>
              <a:rPr lang="en-GB" sz="4000" dirty="0" err="1" smtClean="0"/>
              <a:t>CTs</a:t>
            </a:r>
            <a:r>
              <a:rPr lang="en-GB" sz="4000" dirty="0" smtClean="0"/>
              <a:t> as a key plank of national policy, exposing Kenyan officials, political leaders and technocrats to </a:t>
            </a:r>
            <a:r>
              <a:rPr lang="en-GB" sz="4000" dirty="0" err="1" smtClean="0"/>
              <a:t>CTs</a:t>
            </a:r>
            <a:r>
              <a:rPr lang="en-GB" sz="4000" dirty="0" smtClean="0"/>
              <a:t> trainings, international </a:t>
            </a:r>
            <a:r>
              <a:rPr lang="en-GB" sz="4000" dirty="0" err="1" smtClean="0"/>
              <a:t>fora</a:t>
            </a:r>
            <a:r>
              <a:rPr lang="en-GB" sz="4000" dirty="0" smtClean="0"/>
              <a:t> and study tours.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POLITICAL COST</a:t>
            </a:r>
            <a:br>
              <a:rPr lang="en-GB" sz="80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a:bodyPr>
          <a:lstStyle/>
          <a:p>
            <a:pPr>
              <a:buFont typeface="Wingdings" pitchFamily="2" charset="2"/>
              <a:buChar char="q"/>
            </a:pPr>
            <a:r>
              <a:rPr lang="en-GB" sz="4000" b="1" dirty="0" smtClean="0"/>
              <a:t>Legislative and Policy Commitments</a:t>
            </a:r>
            <a:r>
              <a:rPr lang="en-GB" sz="4000" dirty="0" smtClean="0"/>
              <a:t>: </a:t>
            </a:r>
          </a:p>
          <a:p>
            <a:pPr>
              <a:buFont typeface="Wingdings" pitchFamily="2" charset="2"/>
              <a:buChar char="Ø"/>
            </a:pPr>
            <a:r>
              <a:rPr lang="en-GB" sz="4000" dirty="0" smtClean="0"/>
              <a:t>are acted upon inasmuch as they are consistent with competitive </a:t>
            </a:r>
            <a:r>
              <a:rPr lang="en-GB" sz="4000" dirty="0" err="1" smtClean="0"/>
              <a:t>clientelist</a:t>
            </a:r>
            <a:r>
              <a:rPr lang="en-GB" sz="4000" dirty="0" smtClean="0"/>
              <a:t> imperatives, maintaining and promoting patronage links at both individual and institutional levels</a:t>
            </a:r>
          </a:p>
          <a:p>
            <a:pPr>
              <a:buFont typeface="Wingdings" pitchFamily="2" charset="2"/>
              <a:buChar char="Ø"/>
            </a:pPr>
            <a:r>
              <a:rPr lang="en-GB" sz="4000" dirty="0" smtClean="0"/>
              <a:t> Policy and legislative initiatives fail where they serve to challenge or weaken patronage at central or local levels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92D050"/>
          </a:solidFill>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8000" dirty="0" smtClean="0"/>
              <a:t>POLITICAL COST</a:t>
            </a:r>
            <a:br>
              <a:rPr lang="en-GB" sz="8000" dirty="0" smtClean="0"/>
            </a:br>
            <a:endParaRPr lang="en-GB" sz="8000" dirty="0"/>
          </a:p>
        </p:txBody>
      </p:sp>
      <p:sp>
        <p:nvSpPr>
          <p:cNvPr id="3" name="Content Placeholder 2"/>
          <p:cNvSpPr>
            <a:spLocks noGrp="1"/>
          </p:cNvSpPr>
          <p:nvPr>
            <p:ph idx="1"/>
          </p:nvPr>
        </p:nvSpPr>
        <p:spPr>
          <a:xfrm>
            <a:off x="0" y="928670"/>
            <a:ext cx="9144000" cy="5929330"/>
          </a:xfrm>
        </p:spPr>
        <p:txBody>
          <a:bodyPr>
            <a:normAutofit fontScale="62500" lnSpcReduction="20000"/>
          </a:bodyPr>
          <a:lstStyle/>
          <a:p>
            <a:pPr>
              <a:buFont typeface="Wingdings" pitchFamily="2" charset="2"/>
              <a:buChar char="q"/>
            </a:pPr>
            <a:r>
              <a:rPr lang="en-GB" sz="4000" b="1" dirty="0" smtClean="0"/>
              <a:t>Management and Administration</a:t>
            </a:r>
            <a:r>
              <a:rPr lang="en-GB" sz="4000" dirty="0" smtClean="0"/>
              <a:t>:  </a:t>
            </a:r>
          </a:p>
          <a:p>
            <a:pPr>
              <a:buFont typeface="Wingdings" pitchFamily="2" charset="2"/>
              <a:buChar char="Ø"/>
            </a:pPr>
            <a:r>
              <a:rPr lang="en-GB" sz="4000" dirty="0" smtClean="0"/>
              <a:t>Politics are central to the development and implementation of </a:t>
            </a:r>
            <a:r>
              <a:rPr lang="en-GB" sz="4000" dirty="0" err="1" smtClean="0"/>
              <a:t>CTs</a:t>
            </a:r>
            <a:r>
              <a:rPr lang="en-GB" sz="4000" dirty="0" smtClean="0"/>
              <a:t> as politicians consider </a:t>
            </a:r>
            <a:r>
              <a:rPr lang="en-GB" sz="4000" dirty="0" err="1" smtClean="0"/>
              <a:t>CTs</a:t>
            </a:r>
            <a:r>
              <a:rPr lang="en-GB" sz="4000" dirty="0" smtClean="0"/>
              <a:t> part of the resources for oiling their </a:t>
            </a:r>
            <a:r>
              <a:rPr lang="en-GB" sz="4000" dirty="0" err="1" smtClean="0"/>
              <a:t>clientelist</a:t>
            </a:r>
            <a:r>
              <a:rPr lang="en-GB" sz="4000" dirty="0" smtClean="0"/>
              <a:t> linkages. Attempts to constrain political control over </a:t>
            </a:r>
            <a:r>
              <a:rPr lang="en-GB" sz="4000" dirty="0" err="1" smtClean="0"/>
              <a:t>CTs</a:t>
            </a:r>
            <a:r>
              <a:rPr lang="en-GB" sz="4000" dirty="0" smtClean="0"/>
              <a:t> resources is resisted, and only tolerated where administration autonomy is not seen by the regime as a threat of diminishing patronage opportunities. </a:t>
            </a:r>
          </a:p>
          <a:p>
            <a:pPr>
              <a:buFont typeface="Wingdings" pitchFamily="2" charset="2"/>
              <a:buChar char="v"/>
            </a:pPr>
            <a:r>
              <a:rPr lang="en-GB" sz="4000" dirty="0" smtClean="0"/>
              <a:t>Political patronage is, thus, key in selecting beneficiaries, given political recognition that </a:t>
            </a:r>
            <a:r>
              <a:rPr lang="en-GB" sz="4000" dirty="0" err="1" smtClean="0"/>
              <a:t>CTs</a:t>
            </a:r>
            <a:r>
              <a:rPr lang="en-GB" sz="4000" dirty="0" smtClean="0"/>
              <a:t> can yield electoral returns at national and local levels. </a:t>
            </a:r>
          </a:p>
          <a:p>
            <a:pPr>
              <a:buFont typeface="Wingdings" pitchFamily="2" charset="2"/>
              <a:buChar char="v"/>
            </a:pPr>
            <a:r>
              <a:rPr lang="en-GB" sz="4500" dirty="0" smtClean="0"/>
              <a:t>MPs demanded and are directly involved in </a:t>
            </a:r>
            <a:r>
              <a:rPr lang="en-GB" sz="4500" dirty="0" err="1" smtClean="0"/>
              <a:t>CTs</a:t>
            </a:r>
            <a:r>
              <a:rPr lang="en-GB" sz="4500" dirty="0" smtClean="0"/>
              <a:t> management in their constituencies</a:t>
            </a:r>
          </a:p>
          <a:p>
            <a:pPr>
              <a:buFont typeface="Wingdings" pitchFamily="2" charset="2"/>
              <a:buChar char="v"/>
            </a:pPr>
            <a:r>
              <a:rPr lang="en-GB" sz="4000" dirty="0" smtClean="0"/>
              <a:t>State political operatives objected legislation that would have enabled anchoring social protection in law because the said legislation threatened the existing </a:t>
            </a:r>
            <a:r>
              <a:rPr lang="en-GB" sz="4000" dirty="0" err="1" smtClean="0"/>
              <a:t>clientelist</a:t>
            </a:r>
            <a:r>
              <a:rPr lang="en-GB" sz="4000" dirty="0" smtClean="0"/>
              <a:t> benefits.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2229</TotalTime>
  <Words>1108</Words>
  <Application>Microsoft Office PowerPoint</Application>
  <PresentationFormat>On-screen Show (4:3)</PresentationFormat>
  <Paragraphs>77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Symbol</vt:lpstr>
      <vt:lpstr>Wingdings</vt:lpstr>
      <vt:lpstr>Office Theme</vt:lpstr>
      <vt:lpstr>Getting the Politics Right on Cash Transfer Schemes in Kenya</vt:lpstr>
      <vt:lpstr>Cash Transfer for Social Protection</vt:lpstr>
      <vt:lpstr>Types of State-Administered Cash Transfers </vt:lpstr>
      <vt:lpstr>Expansion </vt:lpstr>
      <vt:lpstr>POLITICAL COST</vt:lpstr>
      <vt:lpstr>POLITICAL COST</vt:lpstr>
      <vt:lpstr>  POLITICAL COST </vt:lpstr>
      <vt:lpstr>  POLITICAL COST </vt:lpstr>
      <vt:lpstr>  POLITICAL COST </vt:lpstr>
      <vt:lpstr>  POLITICAL COST </vt:lpstr>
      <vt:lpstr>  POLITICAL COST </vt:lpstr>
      <vt:lpstr>  POLITICAL COST </vt:lpstr>
      <vt:lpstr>  POLITICAL COST </vt:lpstr>
      <vt:lpstr>  POLITICAL COST </vt:lpstr>
      <vt:lpstr>  POLITICAL COST </vt:lpstr>
      <vt:lpstr>   POLITICAL COST  </vt:lpstr>
      <vt:lpstr>   Conclusion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“Gifts of Art for Kenyan (M)Pigs</dc:title>
  <dc:creator>keombe</dc:creator>
  <cp:lastModifiedBy>AP-RIC</cp:lastModifiedBy>
  <cp:revision>430</cp:revision>
  <dcterms:created xsi:type="dcterms:W3CDTF">2014-07-15T01:16:09Z</dcterms:created>
  <dcterms:modified xsi:type="dcterms:W3CDTF">2019-12-03T12:32:05Z</dcterms:modified>
</cp:coreProperties>
</file>